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DM Sans" pitchFamily="2" charset="0"/>
      <p:regular r:id="rId15"/>
    </p:embeddedFont>
    <p:embeddedFont>
      <p:font typeface="Libre Baskerville" panose="02000000000000000000" pitchFamily="2" charset="0"/>
      <p:regular r:id="rId16"/>
    </p:embeddedFont>
  </p:embeddedFontLst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AC318-A345-E840-9552-71CA5D2E59D2}" type="datetimeFigureOut">
              <a:rPr lang="ru-KZ" smtClean="0"/>
              <a:t>13.11.2025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EA57C-3E99-F842-BFB2-5ADDE2242A11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1201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0503"/>
            <a:ext cx="6459141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SpaceCommAI: Ғарыштағы байланыс жүйелерін AI арқылы басқару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680109"/>
            <a:ext cx="499669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9-сынып ғылыми жобасы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793790" y="5473898"/>
            <a:ext cx="645914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Жасанды интеллект технологиялары арқылы спутниктік байланыс жүйелерін оңтайландыру және автоматты басқару моделі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2798"/>
            <a:ext cx="1122295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Жобаның өнімі және практикалық қолданысы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97718"/>
            <a:ext cx="28678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Бағдарламалық модель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126938"/>
            <a:ext cx="418218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негізінде жасалған SpaceCommAI прототипі, байланыс сигналдарын талдайтын AI модулімен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223986" y="26977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3D визуализация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5223986" y="3126938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Жүйе схемасы мен орбиталық байланыс желісінің үш өлшемді моделі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654302" y="2697718"/>
            <a:ext cx="303764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Инфографикалық постер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654302" y="3126938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Ғарыштық байланыс жүйелерінің жұмыс принципін көрсететін визуалды материал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401948"/>
            <a:ext cx="13042821" cy="32385"/>
          </a:xfrm>
          <a:prstGeom prst="rect">
            <a:avLst/>
          </a:prstGeom>
          <a:solidFill>
            <a:srgbClr val="454240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3790" y="473190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Ұсыныстар</a:t>
            </a:r>
            <a:endParaRPr lang="en-US" sz="2300" dirty="0"/>
          </a:p>
        </p:txBody>
      </p:sp>
      <p:sp>
        <p:nvSpPr>
          <p:cNvPr id="11" name="Shape 9"/>
          <p:cNvSpPr/>
          <p:nvPr/>
        </p:nvSpPr>
        <p:spPr>
          <a:xfrm>
            <a:off x="793790" y="5401628"/>
            <a:ext cx="4215289" cy="1395055"/>
          </a:xfrm>
          <a:prstGeom prst="roundRect">
            <a:avLst>
              <a:gd name="adj" fmla="val 7865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5401628"/>
            <a:ext cx="91440" cy="1395055"/>
          </a:xfrm>
          <a:prstGeom prst="roundRect">
            <a:avLst>
              <a:gd name="adj" fmla="val 91163"/>
            </a:avLst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5622846"/>
            <a:ext cx="370427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SpaceCommAI моделін Қазақстанның «KazCosmos» агенттігінің тәжірибелік жобаларына енгізу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5207437" y="5401628"/>
            <a:ext cx="4215408" cy="1395055"/>
          </a:xfrm>
          <a:prstGeom prst="roundRect">
            <a:avLst>
              <a:gd name="adj" fmla="val 7865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184577" y="5401628"/>
            <a:ext cx="91440" cy="1395055"/>
          </a:xfrm>
          <a:prstGeom prst="roundRect">
            <a:avLst>
              <a:gd name="adj" fmla="val 91163"/>
            </a:avLst>
          </a:prstGeom>
          <a:solidFill>
            <a:srgbClr val="B88E23"/>
          </a:solidFill>
          <a:ln/>
        </p:spPr>
      </p:sp>
      <p:sp>
        <p:nvSpPr>
          <p:cNvPr id="16" name="Text 14"/>
          <p:cNvSpPr/>
          <p:nvPr/>
        </p:nvSpPr>
        <p:spPr>
          <a:xfrm>
            <a:off x="5497235" y="5622846"/>
            <a:ext cx="37043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Жоғары сыныптар мен колледждерде «AI және ғарыштық технологиялар» атты элективті курс ашу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9621203" y="5401628"/>
            <a:ext cx="4215289" cy="1395055"/>
          </a:xfrm>
          <a:prstGeom prst="roundRect">
            <a:avLst>
              <a:gd name="adj" fmla="val 7865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9598343" y="5401628"/>
            <a:ext cx="91440" cy="1395055"/>
          </a:xfrm>
          <a:prstGeom prst="roundRect">
            <a:avLst>
              <a:gd name="adj" fmla="val 91163"/>
            </a:avLst>
          </a:prstGeom>
          <a:solidFill>
            <a:srgbClr val="B88E23"/>
          </a:solidFill>
          <a:ln/>
        </p:spPr>
      </p:sp>
      <p:sp>
        <p:nvSpPr>
          <p:cNvPr id="19" name="Text 17"/>
          <p:cNvSpPr/>
          <p:nvPr/>
        </p:nvSpPr>
        <p:spPr>
          <a:xfrm>
            <a:off x="9911001" y="5622846"/>
            <a:ext cx="370427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арқылы ғарыштағы деректер ағынын бақылауға арналған бағдарламалық құралдар әзірлеу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502563"/>
            <a:ext cx="1482209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B88E23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Қорытынды</a:t>
            </a:r>
            <a:endParaRPr lang="en-US" sz="1150" dirty="0"/>
          </a:p>
        </p:txBody>
      </p:sp>
      <p:sp>
        <p:nvSpPr>
          <p:cNvPr id="3" name="Text 1"/>
          <p:cNvSpPr/>
          <p:nvPr/>
        </p:nvSpPr>
        <p:spPr>
          <a:xfrm>
            <a:off x="729615" y="865584"/>
            <a:ext cx="13171170" cy="1022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SpaceCommAI моделі — ғарыштағы интеллектуалды байланыстың болашағы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29615" y="3931563"/>
            <a:ext cx="6440924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Зерттеу жұмысы барысында жасанды интеллект технологияларының ғарыштағы байланыс жүйелерін басқарудағы мүмкіндіктері жан-жақты талданды.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729615" y="4512588"/>
            <a:ext cx="6440924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SpaceCommAI моделі арқылы спутниктік байланыс арналарының тұрақтылығын арттыру және сигнал кешігуін азайту жолдары тәжірибе жүзінде дәлелденді.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8311396" y="2970014"/>
            <a:ext cx="1458397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2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1376" y="2228969"/>
            <a:ext cx="1778556" cy="177855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299490" y="4155519"/>
            <a:ext cx="1482209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Байланыс сапасы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11605855" y="2970014"/>
            <a:ext cx="1458397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40%</a:t>
            </a:r>
            <a:endParaRPr lang="en-US" sz="23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5835" y="2228969"/>
            <a:ext cx="1778556" cy="177855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1594068" y="4155519"/>
            <a:ext cx="1482209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Кешігу азаюы</a:t>
            </a:r>
            <a:endParaRPr lang="en-US" sz="1150" dirty="0"/>
          </a:p>
        </p:txBody>
      </p:sp>
      <p:sp>
        <p:nvSpPr>
          <p:cNvPr id="12" name="Text 8"/>
          <p:cNvSpPr/>
          <p:nvPr/>
        </p:nvSpPr>
        <p:spPr>
          <a:xfrm>
            <a:off x="9958626" y="5348407"/>
            <a:ext cx="1458397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23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8606" y="4607362"/>
            <a:ext cx="1778556" cy="177855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946719" y="6533912"/>
            <a:ext cx="1482209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Энергия үнемі</a:t>
            </a:r>
            <a:endParaRPr lang="en-US" sz="1150" dirty="0"/>
          </a:p>
        </p:txBody>
      </p:sp>
      <p:sp>
        <p:nvSpPr>
          <p:cNvPr id="15" name="Text 10"/>
          <p:cNvSpPr/>
          <p:nvPr/>
        </p:nvSpPr>
        <p:spPr>
          <a:xfrm>
            <a:off x="907375" y="7119223"/>
            <a:ext cx="12993410" cy="47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Ғарыштағы байланыс желілерінің сенімділігі тек техникалық мүмкіндіктерге ғана емес, сонымен қатар интеллектуалды басқару жүйесіне тәуелді екені анықталды. SpaceCommAI моделі осы бағыттағы тиімді шешімдердің бірі болып табылады.</a:t>
            </a:r>
            <a:endParaRPr lang="en-US" sz="1150" dirty="0"/>
          </a:p>
        </p:txBody>
      </p:sp>
      <p:sp>
        <p:nvSpPr>
          <p:cNvPr id="16" name="Shape 11"/>
          <p:cNvSpPr/>
          <p:nvPr/>
        </p:nvSpPr>
        <p:spPr>
          <a:xfrm>
            <a:off x="729615" y="6985873"/>
            <a:ext cx="15240" cy="741045"/>
          </a:xfrm>
          <a:prstGeom prst="rect">
            <a:avLst/>
          </a:prstGeom>
          <a:solidFill>
            <a:srgbClr val="B88E23"/>
          </a:solidFill>
          <a:ln/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6285"/>
            <a:ext cx="677846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Пайдаланылған әдебиеттер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2319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NASA Jet Propulsion Laboratory. Deep Space Network Overview. – California, USA: NASA Press, 2023.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11015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Elon Musk. Starlink Satellite Constellation: Engineering Challenges. – SpaceX Technical Report, 2022.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9710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Goodfellow I., Bengio Y., Courville A. Deep Learning. – MIT Press, Cambridge, 2016.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88405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European Space Agency (ESA). AI in Space Operations. – ESA Publications Division, 2021.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7101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IEEE Spectrum Journal. Artificial Intelligence for Space Communications. – Vol. 60, No. 3, 2023.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65796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Қуатбаев А. Жасанды интеллект негіздері. – Алматы: KazNU Press, 2022.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0449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Есенова Г. «AI жүйелерін деректер тасымалдауда қолдану». – Информатика және Технологиялар журналы, №4, 2022.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43186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8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KazCosmos Agency. KazSat Satellite Operations Manual. – Астана, 2021.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81882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9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ESA Iris Project Report. AI Navigation and Satellite Link Optimization. – European Space Agency, 2020.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20577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10"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Тоқтаған Б. Ғарыштық технологиялардың дамуындағы жасанды интеллекттің рөлі. – Алматы, 2023.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88526"/>
            <a:ext cx="186059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B88E23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Жобаның өзектілігі</a:t>
            </a:r>
            <a:endParaRPr lang="en-US" sz="1450" dirty="0"/>
          </a:p>
        </p:txBody>
      </p:sp>
      <p:sp>
        <p:nvSpPr>
          <p:cNvPr id="3" name="Text 1"/>
          <p:cNvSpPr/>
          <p:nvPr/>
        </p:nvSpPr>
        <p:spPr>
          <a:xfrm>
            <a:off x="793790" y="1044297"/>
            <a:ext cx="13042821" cy="1283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XXI ғасыр — ғарыштық технологиялар мен жасанды интеллект дәуірі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793790" y="3987284"/>
            <a:ext cx="6339840" cy="1190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Қазіргі таңда ғарыштағы байланыс жүйелері адамзат өмірінің ажырамас бөлігіне айналды. Спутниктік интернет, Жер мен ғарыш станциялары арасындағы деректер алмасу, ғарыш миссияларын басқару — барлығы тұрақты әрі дәл байланысқа тәуелді.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93790" y="5311854"/>
            <a:ext cx="6339840" cy="892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Алайда</a:t>
            </a: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ғарыштағы сигналдың кешігуі, радиациялық әсер, аппараттық ақаулар және байланыс үзілуі сияқты қиындықтар жүйенің сенімділігін төмендетеді.</a:t>
            </a:r>
            <a:endParaRPr lang="en-US" sz="14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390" y="2718673"/>
            <a:ext cx="47548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59594"/>
            <a:ext cx="826698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Жобаның мақсаты мен міндеттері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576507"/>
            <a:ext cx="6422231" cy="2905006"/>
          </a:xfrm>
          <a:prstGeom prst="roundRect">
            <a:avLst>
              <a:gd name="adj" fmla="val 28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9768" y="1782485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B88E23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479" y="1946077"/>
            <a:ext cx="267891" cy="2678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9768" y="257615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Мақсат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3005376"/>
            <a:ext cx="6010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Жасанды интеллект негізінде ғарыштағы байланыс жүйелерін басқарудың тиімді моделін ұсыну, сигнал сапасын болжау және деректерді өңдеу процесін автоматтандыру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414379" y="1576507"/>
            <a:ext cx="6422231" cy="2905006"/>
          </a:xfrm>
          <a:prstGeom prst="roundRect">
            <a:avLst>
              <a:gd name="adj" fmla="val 28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20357" y="1782485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B88E23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84068" y="1946077"/>
            <a:ext cx="267891" cy="26789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20357" y="2576155"/>
            <a:ext cx="268926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Шығармашылық идея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7620357" y="3005376"/>
            <a:ext cx="601027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негізінде автономды және өзін-өзі реттейтін байланыс жүйесін құру. SpaceCommAI моделі жер мен спутник арасындағы ақпарат алмасу процесін үздіксіз бақылап, сигнал бағытын автоматты түрде түзетуге мүмкіндік береді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793790" y="470475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793790" y="5019080"/>
            <a:ext cx="4215289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5" name="Text 11"/>
          <p:cNvSpPr/>
          <p:nvPr/>
        </p:nvSpPr>
        <p:spPr>
          <a:xfrm>
            <a:off x="793790" y="5163979"/>
            <a:ext cx="4215289" cy="930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Ғарыштағы байланыс жүйелерінің құрылымы мен жұмыс принципін зерттеу</a:t>
            </a:r>
            <a:endParaRPr lang="en-US" sz="1950" dirty="0"/>
          </a:p>
        </p:txBody>
      </p:sp>
      <p:sp>
        <p:nvSpPr>
          <p:cNvPr id="16" name="Text 12"/>
          <p:cNvSpPr/>
          <p:nvPr/>
        </p:nvSpPr>
        <p:spPr>
          <a:xfrm>
            <a:off x="5207437" y="470475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7" name="Shape 13"/>
          <p:cNvSpPr/>
          <p:nvPr/>
        </p:nvSpPr>
        <p:spPr>
          <a:xfrm>
            <a:off x="5207437" y="5019080"/>
            <a:ext cx="4215408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8" name="Text 14"/>
          <p:cNvSpPr/>
          <p:nvPr/>
        </p:nvSpPr>
        <p:spPr>
          <a:xfrm>
            <a:off x="5207437" y="5163979"/>
            <a:ext cx="4215408" cy="930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Байланыс жүйелеріндегі қиындықтарды анықтау және талдау</a:t>
            </a:r>
            <a:endParaRPr lang="en-US" sz="1950" dirty="0"/>
          </a:p>
        </p:txBody>
      </p:sp>
      <p:sp>
        <p:nvSpPr>
          <p:cNvPr id="19" name="Text 15"/>
          <p:cNvSpPr/>
          <p:nvPr/>
        </p:nvSpPr>
        <p:spPr>
          <a:xfrm>
            <a:off x="9621203" y="470475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550" dirty="0"/>
          </a:p>
        </p:txBody>
      </p:sp>
      <p:sp>
        <p:nvSpPr>
          <p:cNvPr id="20" name="Shape 16"/>
          <p:cNvSpPr/>
          <p:nvPr/>
        </p:nvSpPr>
        <p:spPr>
          <a:xfrm>
            <a:off x="9621203" y="5019080"/>
            <a:ext cx="4215289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7"/>
          <p:cNvSpPr/>
          <p:nvPr/>
        </p:nvSpPr>
        <p:spPr>
          <a:xfrm>
            <a:off x="9621203" y="5163979"/>
            <a:ext cx="4215289" cy="930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алгоритмдерін (нейрондық желі, машиналық оқыту) қолдану мүмкіндігін қарастыру</a:t>
            </a:r>
            <a:endParaRPr lang="en-US" sz="1950" dirty="0"/>
          </a:p>
        </p:txBody>
      </p:sp>
      <p:sp>
        <p:nvSpPr>
          <p:cNvPr id="22" name="Text 18"/>
          <p:cNvSpPr/>
          <p:nvPr/>
        </p:nvSpPr>
        <p:spPr>
          <a:xfrm>
            <a:off x="793790" y="64416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550" dirty="0"/>
          </a:p>
        </p:txBody>
      </p:sp>
      <p:sp>
        <p:nvSpPr>
          <p:cNvPr id="23" name="Shape 19"/>
          <p:cNvSpPr/>
          <p:nvPr/>
        </p:nvSpPr>
        <p:spPr>
          <a:xfrm>
            <a:off x="793790" y="6755963"/>
            <a:ext cx="6422112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4" name="Text 20"/>
          <p:cNvSpPr/>
          <p:nvPr/>
        </p:nvSpPr>
        <p:spPr>
          <a:xfrm>
            <a:off x="793790" y="6900863"/>
            <a:ext cx="6422112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SpaceCommAI моделін жасау және имитациялық ортаны әзірлеу</a:t>
            </a:r>
            <a:endParaRPr lang="en-US" sz="1950" dirty="0"/>
          </a:p>
        </p:txBody>
      </p:sp>
      <p:sp>
        <p:nvSpPr>
          <p:cNvPr id="25" name="Text 21"/>
          <p:cNvSpPr/>
          <p:nvPr/>
        </p:nvSpPr>
        <p:spPr>
          <a:xfrm>
            <a:off x="7414260" y="64416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6" name="Shape 22"/>
          <p:cNvSpPr/>
          <p:nvPr/>
        </p:nvSpPr>
        <p:spPr>
          <a:xfrm>
            <a:off x="7414260" y="6755963"/>
            <a:ext cx="6422231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7" name="Text 23"/>
          <p:cNvSpPr/>
          <p:nvPr/>
        </p:nvSpPr>
        <p:spPr>
          <a:xfrm>
            <a:off x="7414260" y="6900863"/>
            <a:ext cx="6422231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Алынған нәтижелер негізінде салыстырмалы талдау мен қорытынды шығару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291001"/>
            <a:ext cx="1233975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Ғарыштағы байланыс жүйелерінің қазіргі жағдайы</a:t>
            </a:r>
            <a:endParaRPr lang="en-US" sz="3900" dirty="0"/>
          </a:p>
        </p:txBody>
      </p:sp>
      <p:sp>
        <p:nvSpPr>
          <p:cNvPr id="5" name="Shape 2"/>
          <p:cNvSpPr/>
          <p:nvPr/>
        </p:nvSpPr>
        <p:spPr>
          <a:xfrm>
            <a:off x="793790" y="3208734"/>
            <a:ext cx="4215289" cy="2729746"/>
          </a:xfrm>
          <a:prstGeom prst="roundRect">
            <a:avLst>
              <a:gd name="adj" fmla="val 305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16650" y="3231594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F7EDD4"/>
          </a:solidFill>
          <a:ln/>
        </p:spPr>
      </p:sp>
      <p:sp>
        <p:nvSpPr>
          <p:cNvPr id="7" name="Text 4"/>
          <p:cNvSpPr/>
          <p:nvPr/>
        </p:nvSpPr>
        <p:spPr>
          <a:xfrm>
            <a:off x="2752606" y="33393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15008" y="4025265"/>
            <a:ext cx="252662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Төмен орбита (LEO)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15008" y="4454485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200–2000 км биіктікте, байланыс кешігуі аз, бірақ спутниктер көп болуы тиіс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5207437" y="3208734"/>
            <a:ext cx="4215408" cy="2729746"/>
          </a:xfrm>
          <a:prstGeom prst="roundRect">
            <a:avLst>
              <a:gd name="adj" fmla="val 305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230297" y="3231594"/>
            <a:ext cx="4169688" cy="595313"/>
          </a:xfrm>
          <a:prstGeom prst="roundRect">
            <a:avLst>
              <a:gd name="adj" fmla="val 9395"/>
            </a:avLst>
          </a:prstGeom>
          <a:solidFill>
            <a:srgbClr val="F7EDD4"/>
          </a:solidFill>
          <a:ln/>
        </p:spPr>
      </p:sp>
      <p:sp>
        <p:nvSpPr>
          <p:cNvPr id="12" name="Text 9"/>
          <p:cNvSpPr/>
          <p:nvPr/>
        </p:nvSpPr>
        <p:spPr>
          <a:xfrm>
            <a:off x="7166253" y="33393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5428655" y="402526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Орта орбита (MEO)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5428655" y="4454485"/>
            <a:ext cx="377297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2000–35000 км, негізінен GPS және навигация үшін қолданылады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9621203" y="3208734"/>
            <a:ext cx="4215289" cy="2729746"/>
          </a:xfrm>
          <a:prstGeom prst="roundRect">
            <a:avLst>
              <a:gd name="adj" fmla="val 305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9644063" y="3231594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F7EDD4"/>
          </a:solidFill>
          <a:ln/>
        </p:spPr>
      </p:sp>
      <p:sp>
        <p:nvSpPr>
          <p:cNvPr id="17" name="Text 14"/>
          <p:cNvSpPr/>
          <p:nvPr/>
        </p:nvSpPr>
        <p:spPr>
          <a:xfrm>
            <a:off x="11580019" y="33393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9842421" y="4025265"/>
            <a:ext cx="377285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Геостационарлы орбита (GEO)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9842421" y="4764643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35786 км, бір нүктеде «тұрып» байланыс арналарын үздіксіз қамтамасыз етеді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775692"/>
            <a:ext cx="12913043" cy="542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Байланыс сигналдарының таралу принципі және кедергілер</a:t>
            </a: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925" y="1773793"/>
            <a:ext cx="4762619" cy="47626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75296" y="1752124"/>
            <a:ext cx="7731681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Спутниктік байланыс радиотолқындар арқылы жүзеге асады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6175296" y="2576513"/>
            <a:ext cx="7731681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Жер үсті станциясы сигналды жоғары бағытта (uplink) жібереді, спутник оны қабылдап, қайта жерге (downlink) жібереді.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40304" y="3332440"/>
            <a:ext cx="260390" cy="2603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39414" y="3327083"/>
            <a:ext cx="2169914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Қашықтық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6739414" y="3771900"/>
            <a:ext cx="716756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Сигнал әлсірейді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40304" y="4402098"/>
            <a:ext cx="260390" cy="2603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39414" y="4396740"/>
            <a:ext cx="2768322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Атмосфералық жағдайлар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739414" y="4841558"/>
            <a:ext cx="716756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Жаңбыр, бұлт, ылғал радио толқындарды жұтады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40304" y="5471755"/>
            <a:ext cx="260390" cy="2603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739414" y="5466398"/>
            <a:ext cx="2800112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Сәулелену және радиация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6739414" y="5911215"/>
            <a:ext cx="716756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Электронды құрылғылардың істен шығуына себеп болады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40304" y="6541413"/>
            <a:ext cx="260390" cy="26039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739414" y="6536055"/>
            <a:ext cx="2469475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Геомагниттік дауылдар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6739414" y="6980872"/>
            <a:ext cx="716756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Жердің магнит өрісінің өзгерісі сигналды бұрмалайды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2219"/>
            <a:ext cx="33105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88E23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технологияларын енгізу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951673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Жасанды интеллект — ғарыштық байланыстың болашағы</a:t>
            </a:r>
            <a:endParaRPr lang="en-US" sz="3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489484"/>
            <a:ext cx="595313" cy="59531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332803"/>
            <a:ext cx="390370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Деректерді өңдеу және бақылау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4762024"/>
            <a:ext cx="4182189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үлкен көлемдегі деректерді жылдам және дәл өңдеп, сигнал сапасын нақты уақытта бақылайды. Нейрондық желілер деректер ағынындағы шу деңгейін, сигналдың бұрмалануын және энергия шығынын анықтап, жүйеге түзету енгізеді.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23986" y="3489484"/>
            <a:ext cx="595313" cy="59531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23986" y="433280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Автоматты бағыттау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223986" y="4762024"/>
            <a:ext cx="4182308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алгоритмдері сигналдың таралу бағытын талдап, ең аз кедергі бар бағытты таңдай алады. Динамикалық маршруттау арқылы байланыс арналары автоматты түрде оңтайландырылады.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54302" y="3489484"/>
            <a:ext cx="595313" cy="59531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54302" y="4332803"/>
            <a:ext cx="387798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Болжамдау және оңтайландыру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9654302" y="4762024"/>
            <a:ext cx="4182308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Машиналық оқыту арқылы AI деректер ағынын болжап, ықтимал ақаулар мен үзілістердің алдын алады. Жүйе болашақтағы жүктемені есептеп, байланыс арналарын алдын ала реттейді.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59475"/>
            <a:ext cx="6862048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SpaceCommAI моделінің құрылымы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330" y="1322308"/>
            <a:ext cx="9725739" cy="483119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28616" y="2546691"/>
            <a:ext cx="2318334" cy="550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Қателерді қалпына келтіру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3837" y="2562586"/>
            <a:ext cx="489099" cy="4891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628616" y="4503855"/>
            <a:ext cx="2200950" cy="275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Оңтайландыру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23837" y="4382192"/>
            <a:ext cx="489099" cy="4891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00778" y="4503855"/>
            <a:ext cx="2200950" cy="275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Талдау</a:t>
            </a:r>
            <a:endParaRPr lang="en-US" sz="13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84820" y="4499576"/>
            <a:ext cx="489100" cy="489100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85737" y="2680123"/>
            <a:ext cx="489100" cy="48910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801695" y="2679512"/>
            <a:ext cx="2200950" cy="275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Деректер</a:t>
            </a:r>
            <a:endParaRPr lang="en-US" sz="1350" dirty="0"/>
          </a:p>
        </p:txBody>
      </p:sp>
      <p:sp>
        <p:nvSpPr>
          <p:cNvPr id="12" name="Shape 5"/>
          <p:cNvSpPr/>
          <p:nvPr/>
        </p:nvSpPr>
        <p:spPr>
          <a:xfrm>
            <a:off x="793790" y="6320909"/>
            <a:ext cx="13042821" cy="1349097"/>
          </a:xfrm>
          <a:prstGeom prst="roundRect">
            <a:avLst>
              <a:gd name="adj" fmla="val 463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Shape 6"/>
          <p:cNvSpPr/>
          <p:nvPr/>
        </p:nvSpPr>
        <p:spPr>
          <a:xfrm>
            <a:off x="801410" y="6328529"/>
            <a:ext cx="4342448" cy="1333857"/>
          </a:xfrm>
          <a:prstGeom prst="roundRect">
            <a:avLst>
              <a:gd name="adj" fmla="val 4687"/>
            </a:avLst>
          </a:prstGeom>
          <a:solidFill>
            <a:srgbClr val="F7EDD4"/>
          </a:solidFill>
          <a:ln/>
        </p:spPr>
      </p:sp>
      <p:sp>
        <p:nvSpPr>
          <p:cNvPr id="14" name="Text 7"/>
          <p:cNvSpPr/>
          <p:nvPr/>
        </p:nvSpPr>
        <p:spPr>
          <a:xfrm>
            <a:off x="950238" y="6477357"/>
            <a:ext cx="186059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талдау блогы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950238" y="6799183"/>
            <a:ext cx="4044791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Спутниктерден келетін телеметриялық деректерді қабылдап, сигнал сапасын бағалайды. CNN және LSTM нейрондық желілері қолданылады.</a:t>
            </a:r>
            <a:endParaRPr lang="en-US" sz="1150" dirty="0"/>
          </a:p>
        </p:txBody>
      </p:sp>
      <p:sp>
        <p:nvSpPr>
          <p:cNvPr id="16" name="Shape 9"/>
          <p:cNvSpPr/>
          <p:nvPr/>
        </p:nvSpPr>
        <p:spPr>
          <a:xfrm>
            <a:off x="5143857" y="6328529"/>
            <a:ext cx="4342567" cy="1333857"/>
          </a:xfrm>
          <a:prstGeom prst="rect">
            <a:avLst/>
          </a:prstGeom>
          <a:solidFill>
            <a:srgbClr val="F7EDD4"/>
          </a:solidFill>
          <a:ln/>
        </p:spPr>
      </p:sp>
      <p:sp>
        <p:nvSpPr>
          <p:cNvPr id="17" name="Shape 10"/>
          <p:cNvSpPr/>
          <p:nvPr/>
        </p:nvSpPr>
        <p:spPr>
          <a:xfrm>
            <a:off x="5143857" y="6328529"/>
            <a:ext cx="15240" cy="1333857"/>
          </a:xfrm>
          <a:prstGeom prst="roundRect">
            <a:avLst>
              <a:gd name="adj" fmla="val 410233"/>
            </a:avLst>
          </a:prstGeom>
          <a:solidFill>
            <a:srgbClr val="DDD3BA"/>
          </a:solidFill>
          <a:ln/>
        </p:spPr>
      </p:sp>
      <p:sp>
        <p:nvSpPr>
          <p:cNvPr id="18" name="Text 11"/>
          <p:cNvSpPr/>
          <p:nvPr/>
        </p:nvSpPr>
        <p:spPr>
          <a:xfrm>
            <a:off x="5292685" y="6477357"/>
            <a:ext cx="2317075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Оңтайландыру алгоритмі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5292685" y="6799183"/>
            <a:ext cx="404491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Байланыс бағытын динамикалық түрде өзгертіп, ең тиімді спутникті таңдайды. Reinforcement learning әдісі негізінде жұмыс істейді.</a:t>
            </a:r>
            <a:endParaRPr lang="en-US" sz="1150" dirty="0"/>
          </a:p>
        </p:txBody>
      </p:sp>
      <p:sp>
        <p:nvSpPr>
          <p:cNvPr id="20" name="Shape 13"/>
          <p:cNvSpPr/>
          <p:nvPr/>
        </p:nvSpPr>
        <p:spPr>
          <a:xfrm>
            <a:off x="9486424" y="6328529"/>
            <a:ext cx="4342567" cy="1333857"/>
          </a:xfrm>
          <a:prstGeom prst="rect">
            <a:avLst/>
          </a:prstGeom>
          <a:solidFill>
            <a:srgbClr val="F7EDD4"/>
          </a:solidFill>
          <a:ln/>
        </p:spPr>
      </p:sp>
      <p:sp>
        <p:nvSpPr>
          <p:cNvPr id="21" name="Shape 14"/>
          <p:cNvSpPr/>
          <p:nvPr/>
        </p:nvSpPr>
        <p:spPr>
          <a:xfrm>
            <a:off x="9486424" y="6328529"/>
            <a:ext cx="15240" cy="1333857"/>
          </a:xfrm>
          <a:prstGeom prst="roundRect">
            <a:avLst>
              <a:gd name="adj" fmla="val 410233"/>
            </a:avLst>
          </a:prstGeom>
          <a:solidFill>
            <a:srgbClr val="DDD3BA"/>
          </a:solidFill>
          <a:ln/>
        </p:spPr>
      </p:sp>
      <p:sp>
        <p:nvSpPr>
          <p:cNvPr id="22" name="Text 15"/>
          <p:cNvSpPr/>
          <p:nvPr/>
        </p:nvSpPr>
        <p:spPr>
          <a:xfrm>
            <a:off x="9635252" y="6477357"/>
            <a:ext cx="225266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Ақауларды түзету модулі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9635252" y="6799183"/>
            <a:ext cx="404491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Сигнал құрылымындағы өзгерістерді бақылап, мәселені автоматты түзетеді немесе резервтік арна қосады.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965"/>
            <a:ext cx="598729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Зерттеу әдістері мен кезеңдері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587818"/>
            <a:ext cx="3450550" cy="345055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740003" y="1746528"/>
            <a:ext cx="8103989" cy="158710"/>
          </a:xfrm>
          <a:prstGeom prst="roundRect">
            <a:avLst>
              <a:gd name="adj" fmla="val 4201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501878" y="1587818"/>
            <a:ext cx="476250" cy="476250"/>
          </a:xfrm>
          <a:prstGeom prst="roundRect">
            <a:avLst>
              <a:gd name="adj" fmla="val 96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0941" y="1706880"/>
            <a:ext cx="238125" cy="2381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60588" y="2222778"/>
            <a:ext cx="273581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Модельдеу және симуляция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5660588" y="2629495"/>
            <a:ext cx="802481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MATLAB/Simulink және Python бағдарламаларының көмегімен байланыс арналары жасалды</a:t>
            </a:r>
            <a:endParaRPr lang="en-US" sz="1250" dirty="0"/>
          </a:p>
        </p:txBody>
      </p:sp>
      <p:sp>
        <p:nvSpPr>
          <p:cNvPr id="9" name="Shape 5"/>
          <p:cNvSpPr/>
          <p:nvPr/>
        </p:nvSpPr>
        <p:spPr>
          <a:xfrm>
            <a:off x="5978128" y="3359706"/>
            <a:ext cx="7865864" cy="158710"/>
          </a:xfrm>
          <a:prstGeom prst="roundRect">
            <a:avLst>
              <a:gd name="adj" fmla="val 4201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740003" y="3200995"/>
            <a:ext cx="476250" cy="476250"/>
          </a:xfrm>
          <a:prstGeom prst="roundRect">
            <a:avLst>
              <a:gd name="adj" fmla="val 96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59066" y="3320058"/>
            <a:ext cx="238125" cy="23812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898713" y="3835956"/>
            <a:ext cx="214276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алгоритмін әзірлеу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5898713" y="4242673"/>
            <a:ext cx="7786688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Нейрондық желілер (LSTM), шешім ағашы және регрессиялық талдау қолданылды</a:t>
            </a:r>
            <a:endParaRPr lang="en-US" sz="1250" dirty="0"/>
          </a:p>
        </p:txBody>
      </p:sp>
      <p:sp>
        <p:nvSpPr>
          <p:cNvPr id="14" name="Shape 9"/>
          <p:cNvSpPr/>
          <p:nvPr/>
        </p:nvSpPr>
        <p:spPr>
          <a:xfrm>
            <a:off x="6216253" y="4972883"/>
            <a:ext cx="7627739" cy="158710"/>
          </a:xfrm>
          <a:prstGeom prst="roundRect">
            <a:avLst>
              <a:gd name="adj" fmla="val 4201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5978128" y="4814173"/>
            <a:ext cx="476250" cy="476250"/>
          </a:xfrm>
          <a:prstGeom prst="roundRect">
            <a:avLst>
              <a:gd name="adj" fmla="val 96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7191" y="4933236"/>
            <a:ext cx="238125" cy="23812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36838" y="5449133"/>
            <a:ext cx="233410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Нәтижелерді салыстыру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6136838" y="5855851"/>
            <a:ext cx="7548563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Дәстүрлі модель мен AI моделінің көрсеткіштері салыстырылды</a:t>
            </a:r>
            <a:endParaRPr lang="en-US" sz="1250" dirty="0"/>
          </a:p>
        </p:txBody>
      </p:sp>
      <p:sp>
        <p:nvSpPr>
          <p:cNvPr id="19" name="Shape 13"/>
          <p:cNvSpPr/>
          <p:nvPr/>
        </p:nvSpPr>
        <p:spPr>
          <a:xfrm>
            <a:off x="5501878" y="6447234"/>
            <a:ext cx="8342233" cy="928687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60588" y="6689527"/>
            <a:ext cx="198358" cy="15871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6017657" y="6645592"/>
            <a:ext cx="7667744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Қолданылған технологиялар:</a:t>
            </a:r>
            <a:r>
              <a:rPr lang="en-US" sz="12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Python (TensorFlow, NumPy, Matplotlib), MATLAB/Simulink, Keras API, Grafana, InfluxDB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537448"/>
            <a:ext cx="7122319" cy="419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B88E23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Зерттеу нәтижелері:</a:t>
            </a:r>
            <a:r>
              <a:rPr lang="en-US" sz="26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AI моделінің тиімділігі</a:t>
            </a:r>
            <a:endParaRPr lang="en-US" sz="2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82" y="1225153"/>
            <a:ext cx="9167574" cy="473106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162901" y="5956221"/>
            <a:ext cx="134183" cy="134183"/>
          </a:xfrm>
          <a:prstGeom prst="roundRect">
            <a:avLst>
              <a:gd name="adj" fmla="val 13629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358045" y="5956221"/>
            <a:ext cx="916424" cy="134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Дәстүрлі жүйе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5426869" y="5956221"/>
            <a:ext cx="134183" cy="134183"/>
          </a:xfrm>
          <a:prstGeom prst="roundRect">
            <a:avLst>
              <a:gd name="adj" fmla="val 13629"/>
            </a:avLst>
          </a:prstGeom>
          <a:solidFill>
            <a:srgbClr val="785D17"/>
          </a:solidFill>
          <a:ln/>
        </p:spPr>
      </p:sp>
      <p:sp>
        <p:nvSpPr>
          <p:cNvPr id="7" name="Text 4"/>
          <p:cNvSpPr/>
          <p:nvPr/>
        </p:nvSpPr>
        <p:spPr>
          <a:xfrm>
            <a:off x="5622012" y="5956221"/>
            <a:ext cx="580668" cy="134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жүйесі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766882" y="6576893"/>
            <a:ext cx="3148251" cy="442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47%</a:t>
            </a:r>
            <a:endParaRPr lang="en-US" sz="3450" dirty="0"/>
          </a:p>
        </p:txBody>
      </p:sp>
      <p:sp>
        <p:nvSpPr>
          <p:cNvPr id="9" name="Text 6"/>
          <p:cNvSpPr/>
          <p:nvPr/>
        </p:nvSpPr>
        <p:spPr>
          <a:xfrm>
            <a:off x="1502212" y="7187327"/>
            <a:ext cx="1677591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Кешігу азаюы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66882" y="7477482"/>
            <a:ext cx="3148251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Сигнал кешігу уақыты екі еседен көп қысқарды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4082891" y="6576893"/>
            <a:ext cx="3148370" cy="442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31%</a:t>
            </a:r>
            <a:endParaRPr lang="en-US" sz="3450" dirty="0"/>
          </a:p>
        </p:txBody>
      </p:sp>
      <p:sp>
        <p:nvSpPr>
          <p:cNvPr id="12" name="Text 9"/>
          <p:cNvSpPr/>
          <p:nvPr/>
        </p:nvSpPr>
        <p:spPr>
          <a:xfrm>
            <a:off x="4818221" y="7187327"/>
            <a:ext cx="1677591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Тұрақтылық өсуі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4082891" y="7477482"/>
            <a:ext cx="3148370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Байланыс сенімділігі айтарлықтай жақсарды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399020" y="6576893"/>
            <a:ext cx="3148370" cy="442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93%</a:t>
            </a:r>
            <a:endParaRPr lang="en-US" sz="3450" dirty="0"/>
          </a:p>
        </p:txBody>
      </p:sp>
      <p:sp>
        <p:nvSpPr>
          <p:cNvPr id="15" name="Text 12"/>
          <p:cNvSpPr/>
          <p:nvPr/>
        </p:nvSpPr>
        <p:spPr>
          <a:xfrm>
            <a:off x="8134350" y="7187327"/>
            <a:ext cx="1677591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Дәлдік деңгейі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399020" y="7477482"/>
            <a:ext cx="3148370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Ақауларды анықтау дәлдігі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10715149" y="6576893"/>
            <a:ext cx="3148370" cy="442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3450" dirty="0"/>
          </a:p>
        </p:txBody>
      </p:sp>
      <p:sp>
        <p:nvSpPr>
          <p:cNvPr id="18" name="Text 15"/>
          <p:cNvSpPr/>
          <p:nvPr/>
        </p:nvSpPr>
        <p:spPr>
          <a:xfrm>
            <a:off x="11450479" y="7187327"/>
            <a:ext cx="1677591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Энергия үнемі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10715149" y="7477482"/>
            <a:ext cx="3148370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Қуат тұтыну деңгейі төмендеді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Произвольный</PresentationFormat>
  <Paragraphs>0</Paragraphs>
  <Slides>12</Slides>
  <Notes>12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taraz.trz25@icloud.com</cp:lastModifiedBy>
  <cp:revision>2</cp:revision>
  <dcterms:created xsi:type="dcterms:W3CDTF">2025-11-12T09:14:11Z</dcterms:created>
  <dcterms:modified xsi:type="dcterms:W3CDTF">2025-11-12T20:02:38Z</dcterms:modified>
</cp:coreProperties>
</file>